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59" r:id="rId3"/>
    <p:sldId id="262" r:id="rId4"/>
    <p:sldId id="264" r:id="rId5"/>
    <p:sldId id="263" r:id="rId6"/>
    <p:sldId id="295" r:id="rId7"/>
    <p:sldId id="299" r:id="rId8"/>
    <p:sldId id="297" r:id="rId9"/>
    <p:sldId id="298" r:id="rId10"/>
    <p:sldId id="296" r:id="rId11"/>
    <p:sldId id="301" r:id="rId12"/>
    <p:sldId id="300" r:id="rId13"/>
    <p:sldId id="290" r:id="rId14"/>
    <p:sldId id="294" r:id="rId15"/>
    <p:sldId id="288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34" autoAdjust="0"/>
  </p:normalViewPr>
  <p:slideViewPr>
    <p:cSldViewPr>
      <p:cViewPr varScale="1">
        <p:scale>
          <a:sx n="67" d="100"/>
          <a:sy n="67" d="100"/>
        </p:scale>
        <p:origin x="6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18E0-2BAA-4F00-926A-935FA6B2A620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3AED8-5934-4326-B345-0392AC202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6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AED8-5934-4326-B345-0392AC2028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6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0535-2D97-42E9-BD6D-C4CD2ECD6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252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B7981-78EA-4AB1-91A8-B66C8F8B1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2567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8811C-73DC-4B2D-96E1-C4881B363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8761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6D1AC-A8AC-4A75-9BEA-733DC8BD5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7155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17F5A-5DCC-40C8-A7D3-3F008B07E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4794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E538-8A32-4C79-9D1A-DAF5A4EDD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3782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08AB9-6010-4F2F-B9BC-736CEDF57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7075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E98D-03C2-421A-8226-1AE44BBD6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9537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EE292-A7F2-47B5-B016-3BF2672C5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6151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F319-41CA-48F1-9EFF-306B10CA7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0853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9C701-5DF6-4381-B4AD-91BE0BC10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5922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3724E-DF61-4345-A9C9-C10ABC7F5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9329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7ABE5D-6481-40CE-BDF4-AF9D9F216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908720"/>
            <a:ext cx="7772400" cy="4176464"/>
          </a:xfrm>
        </p:spPr>
        <p:txBody>
          <a:bodyPr/>
          <a:lstStyle/>
          <a:p>
            <a:pPr eaLnBrk="1" hangingPunct="1"/>
            <a:r>
              <a:rPr lang="ru-RU" altLang="ru-RU" sz="4800" dirty="0">
                <a:effectLst/>
                <a:latin typeface="Times New Roman" pitchFamily="18" charset="0"/>
              </a:rPr>
              <a:t>К</a:t>
            </a:r>
            <a:r>
              <a:rPr lang="ru-RU" altLang="ru-RU" sz="4800" dirty="0" smtClean="0">
                <a:effectLst/>
                <a:latin typeface="Times New Roman" pitchFamily="18" charset="0"/>
              </a:rPr>
              <a:t>ак развивать орфографическую зоркость у учащихся  в начальной школе на уроках  русского языка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440160"/>
          </a:xfrm>
        </p:spPr>
        <p:txBody>
          <a:bodyPr/>
          <a:lstStyle/>
          <a:p>
            <a:r>
              <a:rPr lang="ru-RU" dirty="0" smtClean="0"/>
              <a:t>Письмо с пропусками орфограмм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0965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073"/>
            <a:ext cx="9144000" cy="63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555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37" y="0"/>
            <a:ext cx="6651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04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87" y="0"/>
            <a:ext cx="5377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801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Место для изображения из Интернета 4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360256"/>
            <a:ext cx="3999926" cy="613748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“…если слово повторять многократно,… то движения органов речи останутся в памяти, они то и решат на практике правописания слов”. </a:t>
            </a:r>
          </a:p>
        </p:txBody>
      </p:sp>
    </p:spTree>
    <p:extLst>
      <p:ext uri="{BB962C8B-B14F-4D97-AF65-F5344CB8AC3E}">
        <p14:creationId xmlns:p14="http://schemas.microsoft.com/office/powerpoint/2010/main" val="390239388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785813" y="612775"/>
            <a:ext cx="75723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 b="1"/>
              <a:t>Успех всей работы по развитию орфографической грамотности зависит от ряда условий, главными из которых, по моему мнению, являются:</a:t>
            </a:r>
          </a:p>
          <a:p>
            <a:r>
              <a:rPr lang="ru-RU" altLang="ru-RU" sz="3200" b="1"/>
              <a:t> 1.</a:t>
            </a:r>
            <a:r>
              <a:rPr lang="ru-RU" altLang="ru-RU" sz="3200"/>
              <a:t>четкое планирование всей работы;</a:t>
            </a:r>
          </a:p>
          <a:p>
            <a:r>
              <a:rPr lang="ru-RU" altLang="ru-RU" sz="3200"/>
              <a:t>2.систематический и разносторонний характер работы по орфографии;</a:t>
            </a:r>
          </a:p>
          <a:p>
            <a:r>
              <a:rPr lang="ru-RU" altLang="ru-RU" sz="3200"/>
              <a:t>3.разнообразные тренировочные упражнения;</a:t>
            </a:r>
          </a:p>
          <a:p>
            <a:r>
              <a:rPr lang="ru-RU" altLang="ru-RU" sz="3200"/>
              <a:t>4.постоянный контроль над усвоением пройденных орфограмм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143125"/>
            <a:ext cx="7772400" cy="41148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</a:pPr>
            <a:r>
              <a:rPr lang="ru-RU" altLang="ru-RU" sz="5400" smtClean="0"/>
              <a:t>СПАСИБО</a:t>
            </a:r>
          </a:p>
          <a:p>
            <a:pPr marL="609600" indent="-609600" algn="ctr" eaLnBrk="1" hangingPunct="1">
              <a:lnSpc>
                <a:spcPct val="90000"/>
              </a:lnSpc>
            </a:pPr>
            <a:r>
              <a:rPr lang="ru-RU" altLang="ru-RU" sz="5400" smtClean="0"/>
              <a:t> ЗА ВНИМАНИЕ!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5400" smtClean="0"/>
              <a:t/>
            </a:r>
            <a:br>
              <a:rPr lang="ru-RU" altLang="ru-RU" sz="5400" smtClean="0"/>
            </a:br>
            <a:r>
              <a:rPr lang="ru-RU" altLang="ru-RU" sz="5400" smtClean="0"/>
              <a:t>ЖЕЛАЮ  УСПЕХОВ!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2800" smtClean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Определение орфографической зоркости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Орфографическая зоркость – это способность (или умение) быстро обнаруживать в тексте орфограммы и определить их типы. Орфографическая зоркость предполагает также умение обнаруживать ошибки, допущенные пишущим (собственные ошибки или чужие)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Условия формирования орфографической зоркости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 smtClean="0"/>
              <a:t>1.Умение обнаруживать орфограммы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 smtClean="0"/>
              <a:t>(т.е. сомнительность того или иного написания).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 smtClean="0"/>
              <a:t>2.Умение различать орфограммы (определять тип орфограммы).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 smtClean="0"/>
              <a:t>3.Умение соотносить орфограмму с определённым правилом.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 smtClean="0"/>
              <a:t>4.Умение выполнять действие по алгоритму.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 smtClean="0"/>
              <a:t>5.Умение осуществлять самопроверку.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Приёмы, в наибольшей степени, развивающие орфографическую зоркость.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9" y="1412776"/>
            <a:ext cx="9036372" cy="49753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800" b="1" dirty="0" smtClean="0"/>
              <a:t>1. Списывание</a:t>
            </a:r>
          </a:p>
          <a:p>
            <a:pPr marL="0" indent="0" eaLnBrk="1" hangingPunct="1">
              <a:buNone/>
            </a:pPr>
            <a:r>
              <a:rPr lang="ru-RU" altLang="ru-RU" sz="2800" b="1" dirty="0" smtClean="0"/>
              <a:t>2.  </a:t>
            </a:r>
            <a:r>
              <a:rPr lang="ru-RU" altLang="ru-RU" sz="2800" b="1" dirty="0"/>
              <a:t>Письмо с пропуском орфограмм</a:t>
            </a:r>
          </a:p>
          <a:p>
            <a:pPr marL="0" indent="0" eaLnBrk="1" hangingPunct="1">
              <a:buNone/>
            </a:pPr>
            <a:r>
              <a:rPr lang="ru-RU" altLang="ru-RU" sz="2800" b="1" dirty="0" smtClean="0"/>
              <a:t>3. Словарные </a:t>
            </a:r>
            <a:r>
              <a:rPr lang="ru-RU" altLang="ru-RU" sz="2800" b="1" dirty="0"/>
              <a:t>д</a:t>
            </a:r>
            <a:r>
              <a:rPr lang="ru-RU" altLang="ru-RU" sz="2800" b="1" dirty="0" smtClean="0"/>
              <a:t>иктанты</a:t>
            </a:r>
            <a:endParaRPr lang="ru-RU" altLang="ru-RU" sz="2800" b="1" dirty="0"/>
          </a:p>
          <a:p>
            <a:pPr marL="0" indent="0" eaLnBrk="1" hangingPunct="1">
              <a:buNone/>
            </a:pPr>
            <a:r>
              <a:rPr lang="ru-RU" altLang="ru-RU" sz="2800" b="1" dirty="0" smtClean="0"/>
              <a:t>4.  </a:t>
            </a:r>
            <a:r>
              <a:rPr lang="ru-RU" altLang="ru-RU" sz="2800" b="1" dirty="0"/>
              <a:t>Комментированное письмо.</a:t>
            </a:r>
          </a:p>
          <a:p>
            <a:pPr marL="0" indent="0" eaLnBrk="1" hangingPunct="1">
              <a:buNone/>
            </a:pPr>
            <a:r>
              <a:rPr lang="ru-RU" altLang="ru-RU" sz="2800" b="1" dirty="0" smtClean="0"/>
              <a:t>5. </a:t>
            </a:r>
            <a:r>
              <a:rPr lang="ru-RU" altLang="ru-RU" sz="2800" b="1" dirty="0"/>
              <a:t>Письмо  с проговаривание</a:t>
            </a:r>
            <a:r>
              <a:rPr lang="ru-RU" altLang="ru-RU" sz="2800" b="1" dirty="0" smtClean="0"/>
              <a:t>. </a:t>
            </a:r>
          </a:p>
          <a:p>
            <a:pPr marL="0" indent="0" eaLnBrk="1" hangingPunct="1">
              <a:buNone/>
            </a:pPr>
            <a:r>
              <a:rPr lang="ru-RU" altLang="ru-RU" sz="2800" b="1" dirty="0" smtClean="0"/>
              <a:t>6. Письмо по памяти.</a:t>
            </a:r>
            <a:endParaRPr lang="ru-RU" altLang="ru-RU" sz="2800" b="1" dirty="0"/>
          </a:p>
          <a:p>
            <a:pPr marL="0" indent="0" eaLnBrk="1" hangingPunct="1">
              <a:buNone/>
            </a:pPr>
            <a:r>
              <a:rPr lang="ru-RU" altLang="ru-RU" sz="2800" b="1" dirty="0" smtClean="0"/>
              <a:t> 7. Диктанты (</a:t>
            </a:r>
            <a:r>
              <a:rPr lang="ru-RU" sz="2400" b="1" dirty="0"/>
              <a:t>Предупредительный </a:t>
            </a:r>
            <a:r>
              <a:rPr lang="ru-RU" sz="2400" b="1" dirty="0" smtClean="0"/>
              <a:t>диктант, объяснительный , выборочный, свободный, </a:t>
            </a:r>
            <a:r>
              <a:rPr lang="ru-RU" sz="2400" b="1" dirty="0" err="1" smtClean="0"/>
              <a:t>самодиктант</a:t>
            </a:r>
            <a:r>
              <a:rPr lang="ru-RU" sz="2400" b="1" dirty="0" smtClean="0"/>
              <a:t>,  диктант </a:t>
            </a:r>
            <a:r>
              <a:rPr lang="ru-RU" sz="2400" b="1" dirty="0"/>
              <a:t>с </a:t>
            </a:r>
            <a:r>
              <a:rPr lang="ru-RU" sz="2400" b="1" dirty="0" smtClean="0"/>
              <a:t>постукиванием</a:t>
            </a:r>
            <a:r>
              <a:rPr lang="ru-RU" sz="2800" b="1" dirty="0" smtClean="0"/>
              <a:t>)</a:t>
            </a:r>
            <a:endParaRPr lang="ru-RU" altLang="ru-RU" sz="2800" b="1" dirty="0" smtClean="0"/>
          </a:p>
          <a:p>
            <a:pPr eaLnBrk="1" hangingPunct="1">
              <a:buNone/>
            </a:pPr>
            <a:r>
              <a:rPr lang="ru-RU" altLang="ru-RU" sz="2800" b="1" dirty="0" smtClean="0"/>
              <a:t> 8. Орфографические минутки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dirty="0" smtClean="0"/>
              <a:t>  9. Какографические упражнения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dirty="0" smtClean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8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28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/>
              <a:t>1. </a:t>
            </a:r>
            <a:r>
              <a:rPr lang="ru-RU" altLang="ru-RU" sz="2800" b="1" dirty="0" smtClean="0"/>
              <a:t>Зрительный фактор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/>
              <a:t>2. </a:t>
            </a:r>
            <a:r>
              <a:rPr lang="ru-RU" altLang="ru-RU" sz="2800" b="1" dirty="0" smtClean="0"/>
              <a:t>Слуховой фактор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/>
              <a:t>3. </a:t>
            </a:r>
            <a:r>
              <a:rPr lang="ru-RU" altLang="ru-RU" sz="2800" b="1" dirty="0" err="1" smtClean="0"/>
              <a:t>Рукодвигательный</a:t>
            </a:r>
            <a:r>
              <a:rPr lang="ru-RU" altLang="ru-RU" sz="2800" b="1" dirty="0" smtClean="0"/>
              <a:t> фактор.</a:t>
            </a:r>
            <a:r>
              <a:rPr lang="ru-RU" altLang="ru-RU" sz="2800" dirty="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/>
              <a:t> 4.</a:t>
            </a:r>
            <a:r>
              <a:rPr lang="ru-RU" altLang="ru-RU" sz="2800" b="1" dirty="0" smtClean="0"/>
              <a:t> Проговаривание</a:t>
            </a:r>
            <a:endParaRPr lang="ru-RU" altLang="ru-RU" sz="2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Факторы, влияющие на развитие орфографической зоркости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080120"/>
          </a:xfrm>
        </p:spPr>
        <p:txBody>
          <a:bodyPr/>
          <a:lstStyle/>
          <a:p>
            <a:r>
              <a:rPr lang="ru-RU" dirty="0" smtClean="0"/>
              <a:t>Правила списывания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80" y="1227634"/>
            <a:ext cx="4630239" cy="5443826"/>
          </a:xfrm>
        </p:spPr>
      </p:pic>
    </p:spTree>
    <p:extLst>
      <p:ext uri="{BB962C8B-B14F-4D97-AF65-F5344CB8AC3E}">
        <p14:creationId xmlns:p14="http://schemas.microsoft.com/office/powerpoint/2010/main" val="34121610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023"/>
            <a:ext cx="5112568" cy="6811226"/>
          </a:xfrm>
        </p:spPr>
      </p:pic>
    </p:spTree>
    <p:extLst>
      <p:ext uri="{BB962C8B-B14F-4D97-AF65-F5344CB8AC3E}">
        <p14:creationId xmlns:p14="http://schemas.microsoft.com/office/powerpoint/2010/main" val="2460715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569" y="858246"/>
            <a:ext cx="6816757" cy="5112568"/>
          </a:xfrm>
        </p:spPr>
      </p:pic>
    </p:spTree>
    <p:extLst>
      <p:ext uri="{BB962C8B-B14F-4D97-AF65-F5344CB8AC3E}">
        <p14:creationId xmlns:p14="http://schemas.microsoft.com/office/powerpoint/2010/main" val="5265837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577" y="852096"/>
            <a:ext cx="6816757" cy="5112568"/>
          </a:xfrm>
        </p:spPr>
      </p:pic>
    </p:spTree>
    <p:extLst>
      <p:ext uri="{BB962C8B-B14F-4D97-AF65-F5344CB8AC3E}">
        <p14:creationId xmlns:p14="http://schemas.microsoft.com/office/powerpoint/2010/main" val="11786693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й обелиск">
  <a:themeElements>
    <a:clrScheme name="Синий обелиск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Синий обелиск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иний обелиск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иний обелиск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иний обелиск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Designs\Синий обелиск.pot</Template>
  <TotalTime>10630</TotalTime>
  <Words>195</Words>
  <Application>Microsoft Office PowerPoint</Application>
  <PresentationFormat>Экран (4:3)</PresentationFormat>
  <Paragraphs>43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Синий обелиск</vt:lpstr>
      <vt:lpstr>Как развивать орфографическую зоркость у учащихся  в начальной школе на уроках  русского языка</vt:lpstr>
      <vt:lpstr>Определение орфографической зоркости</vt:lpstr>
      <vt:lpstr>Условия формирования орфографической зоркости</vt:lpstr>
      <vt:lpstr>Приёмы, в наибольшей степени, развивающие орфографическую зоркость.  </vt:lpstr>
      <vt:lpstr>Факторы, влияющие на развитие орфографической зоркости</vt:lpstr>
      <vt:lpstr>Правила списывания</vt:lpstr>
      <vt:lpstr>Презентация PowerPoint</vt:lpstr>
      <vt:lpstr>Презентация PowerPoint</vt:lpstr>
      <vt:lpstr>Презентация PowerPoint</vt:lpstr>
      <vt:lpstr>Письмо с пропусками орфограмм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rc fio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орфографической зоркости</dc:title>
  <dc:creator>dvk</dc:creator>
  <cp:lastModifiedBy>Admin</cp:lastModifiedBy>
  <cp:revision>63</cp:revision>
  <dcterms:created xsi:type="dcterms:W3CDTF">2004-11-05T05:39:39Z</dcterms:created>
  <dcterms:modified xsi:type="dcterms:W3CDTF">2021-03-01T16:25:22Z</dcterms:modified>
</cp:coreProperties>
</file>