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4" r:id="rId18"/>
    <p:sldId id="275" r:id="rId19"/>
    <p:sldId id="276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4660"/>
  </p:normalViewPr>
  <p:slideViewPr>
    <p:cSldViewPr>
      <p:cViewPr>
        <p:scale>
          <a:sx n="66" d="100"/>
          <a:sy n="66" d="100"/>
        </p:scale>
        <p:origin x="-129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kova\Downloads\&#1040;&#1085;&#1082;&#1077;&#1090;&#1080;&#1088;&#1086;&#1074;&#1072;&#1085;&#1080;&#1077;%20(1)_&#1048;&#1089;&#1087;&#1088;&#1072;&#1074;&#1083;&#1077;&#1085;&#1086;%20&#1084;&#1072;&#1089;&#1090;&#1077;&#1088;&#1086;&#1084;%20Excel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1.4519056261343014E-2"/>
          <c:y val="6.2552752298712919E-2"/>
          <c:w val="0.94676346037507564"/>
          <c:h val="0.7186926161334164"/>
        </c:manualLayout>
      </c:layout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Лист1!$A$1:$A$2</c:f>
              <c:strCache>
                <c:ptCount val="2"/>
                <c:pt idx="0">
                  <c:v>Визуал</c:v>
                </c:pt>
                <c:pt idx="1">
                  <c:v>Аудиал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0.81</c:v>
                </c:pt>
                <c:pt idx="1">
                  <c:v>0.19000000000000003</c:v>
                </c:pt>
              </c:numCache>
            </c:numRef>
          </c:val>
        </c:ser>
        <c:dLbls>
          <c:showVal val="1"/>
        </c:dLbls>
        <c:gapWidth val="95"/>
        <c:axId val="100254464"/>
        <c:axId val="100244480"/>
      </c:barChart>
      <c:valAx>
        <c:axId val="100244480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00254464"/>
        <c:crosses val="autoZero"/>
        <c:crossBetween val="between"/>
      </c:valAx>
      <c:catAx>
        <c:axId val="100254464"/>
        <c:scaling>
          <c:orientation val="minMax"/>
        </c:scaling>
        <c:axPos val="b"/>
        <c:majorTickMark val="none"/>
        <c:tickLblPos val="nextTo"/>
        <c:crossAx val="100244480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400540530711802"/>
          <c:y val="4.7619015155595218E-2"/>
          <c:w val="0.8685033781726379"/>
          <c:h val="0.72528873075724798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Доля учащихся в %</c:v>
                </c:pt>
              </c:strCache>
            </c:strRef>
          </c:tx>
          <c:cat>
            <c:numRef>
              <c:f>Лист1!$B$1:$J$1</c:f>
              <c:numCache>
                <c:formatCode>General</c:formatCode>
                <c:ptCount val="9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  <c:pt idx="8">
                  <c:v>60</c:v>
                </c:pt>
              </c:numCache>
            </c:numRef>
          </c:cat>
          <c:val>
            <c:numRef>
              <c:f>Лист1!$B$2:$J$2</c:f>
              <c:numCache>
                <c:formatCode>0%</c:formatCode>
                <c:ptCount val="9"/>
                <c:pt idx="0">
                  <c:v>0.1</c:v>
                </c:pt>
                <c:pt idx="1">
                  <c:v>0.3</c:v>
                </c:pt>
                <c:pt idx="2">
                  <c:v>0.2</c:v>
                </c:pt>
                <c:pt idx="3">
                  <c:v>0.05</c:v>
                </c:pt>
                <c:pt idx="4">
                  <c:v>0.15</c:v>
                </c:pt>
                <c:pt idx="5">
                  <c:v>0.05</c:v>
                </c:pt>
                <c:pt idx="6">
                  <c:v>0</c:v>
                </c:pt>
                <c:pt idx="7">
                  <c:v>0</c:v>
                </c:pt>
                <c:pt idx="8">
                  <c:v>0.15</c:v>
                </c:pt>
              </c:numCache>
            </c:numRef>
          </c:val>
        </c:ser>
        <c:hiLowLines/>
        <c:marker val="1"/>
        <c:axId val="69079040"/>
        <c:axId val="69098112"/>
      </c:lineChart>
      <c:catAx>
        <c:axId val="69079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Время на запоминание </a:t>
                </a:r>
                <a:r>
                  <a:rPr lang="ru-RU" dirty="0" smtClean="0"/>
                  <a:t>4-х </a:t>
                </a:r>
                <a:r>
                  <a:rPr lang="ru-RU" dirty="0"/>
                  <a:t>четверостиший, мин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9098112"/>
        <c:crosses val="autoZero"/>
        <c:auto val="1"/>
        <c:lblAlgn val="ctr"/>
        <c:lblOffset val="100"/>
      </c:catAx>
      <c:valAx>
        <c:axId val="690981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Доля учащихся в %</a:t>
                </a:r>
              </a:p>
            </c:rich>
          </c:tx>
          <c:layout/>
        </c:title>
        <c:numFmt formatCode="0%" sourceLinked="1"/>
        <c:tickLblPos val="nextTo"/>
        <c:crossAx val="69079040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73E1A-5F88-491C-B900-AC30EBA68B5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78DC4D-956D-40D5-9FEC-2DBA94C82AE6}">
      <dgm:prSet phldrT="[Текст]"/>
      <dgm:spPr/>
      <dgm:t>
        <a:bodyPr/>
        <a:lstStyle/>
        <a:p>
          <a:r>
            <a:rPr lang="ru-RU" dirty="0" smtClean="0"/>
            <a:t>Кратковременная</a:t>
          </a:r>
          <a:endParaRPr lang="ru-RU" dirty="0"/>
        </a:p>
      </dgm:t>
    </dgm:pt>
    <dgm:pt modelId="{BDBE4D78-7C54-46F3-9C42-FFD034A0E078}" type="parTrans" cxnId="{0C0FC8FC-1C5F-4CCB-AC79-316B3C8B85D9}">
      <dgm:prSet/>
      <dgm:spPr/>
      <dgm:t>
        <a:bodyPr/>
        <a:lstStyle/>
        <a:p>
          <a:endParaRPr lang="ru-RU"/>
        </a:p>
      </dgm:t>
    </dgm:pt>
    <dgm:pt modelId="{1ACDD9C7-C21A-4784-B0F7-E61921CEB752}" type="sibTrans" cxnId="{0C0FC8FC-1C5F-4CCB-AC79-316B3C8B85D9}">
      <dgm:prSet/>
      <dgm:spPr/>
      <dgm:t>
        <a:bodyPr/>
        <a:lstStyle/>
        <a:p>
          <a:endParaRPr lang="ru-RU"/>
        </a:p>
      </dgm:t>
    </dgm:pt>
    <dgm:pt modelId="{0816F264-E7B5-408A-839B-753C6D03DC4D}">
      <dgm:prSet phldrT="[Текст]"/>
      <dgm:spPr/>
      <dgm:t>
        <a:bodyPr/>
        <a:lstStyle/>
        <a:p>
          <a:r>
            <a:rPr lang="ru-RU" dirty="0" smtClean="0"/>
            <a:t>сохраняет информацию всего несколько минут</a:t>
          </a:r>
          <a:endParaRPr lang="ru-RU" dirty="0"/>
        </a:p>
      </dgm:t>
    </dgm:pt>
    <dgm:pt modelId="{D44CEDBD-35D5-4C00-AE6D-CF7834C48E5A}" type="parTrans" cxnId="{A6D6086C-322A-4D15-AD8C-E38C27104A9C}">
      <dgm:prSet/>
      <dgm:spPr/>
      <dgm:t>
        <a:bodyPr/>
        <a:lstStyle/>
        <a:p>
          <a:endParaRPr lang="ru-RU"/>
        </a:p>
      </dgm:t>
    </dgm:pt>
    <dgm:pt modelId="{1BD83BE9-EAA2-4246-98A0-48B4E8EF7475}" type="sibTrans" cxnId="{A6D6086C-322A-4D15-AD8C-E38C27104A9C}">
      <dgm:prSet/>
      <dgm:spPr/>
      <dgm:t>
        <a:bodyPr/>
        <a:lstStyle/>
        <a:p>
          <a:endParaRPr lang="ru-RU"/>
        </a:p>
      </dgm:t>
    </dgm:pt>
    <dgm:pt modelId="{6C996057-79E1-4A71-B37B-1B7FE98DA5F4}">
      <dgm:prSet phldrT="[Текст]"/>
      <dgm:spPr/>
      <dgm:t>
        <a:bodyPr/>
        <a:lstStyle/>
        <a:p>
          <a:r>
            <a:rPr lang="ru-RU" dirty="0" smtClean="0"/>
            <a:t>Долговременная</a:t>
          </a:r>
          <a:endParaRPr lang="ru-RU" dirty="0"/>
        </a:p>
      </dgm:t>
    </dgm:pt>
    <dgm:pt modelId="{8B2AE545-BB02-4959-BDB9-6ED0E6B51835}" type="parTrans" cxnId="{FFB61315-5518-4568-A200-B4EB94B409BA}">
      <dgm:prSet/>
      <dgm:spPr/>
      <dgm:t>
        <a:bodyPr/>
        <a:lstStyle/>
        <a:p>
          <a:endParaRPr lang="ru-RU"/>
        </a:p>
      </dgm:t>
    </dgm:pt>
    <dgm:pt modelId="{DAD95D2C-A4CE-49C4-9971-5BB6209E934E}" type="sibTrans" cxnId="{FFB61315-5518-4568-A200-B4EB94B409BA}">
      <dgm:prSet/>
      <dgm:spPr/>
      <dgm:t>
        <a:bodyPr/>
        <a:lstStyle/>
        <a:p>
          <a:endParaRPr lang="ru-RU"/>
        </a:p>
      </dgm:t>
    </dgm:pt>
    <dgm:pt modelId="{40677B41-A386-4DBF-B246-A88E7A3A1AED}">
      <dgm:prSet phldrT="[Текст]"/>
      <dgm:spPr/>
      <dgm:t>
        <a:bodyPr/>
        <a:lstStyle/>
        <a:p>
          <a:r>
            <a:rPr lang="ru-RU" dirty="0" smtClean="0"/>
            <a:t>Сохраняет информацию на часы, дни, годы</a:t>
          </a:r>
          <a:endParaRPr lang="ru-RU" dirty="0"/>
        </a:p>
      </dgm:t>
    </dgm:pt>
    <dgm:pt modelId="{0EC59184-B2DE-4AC3-AC31-8E446FD455D7}" type="parTrans" cxnId="{3000DBFC-CFF4-49A7-8592-019ED904EDB8}">
      <dgm:prSet/>
      <dgm:spPr/>
      <dgm:t>
        <a:bodyPr/>
        <a:lstStyle/>
        <a:p>
          <a:endParaRPr lang="ru-RU"/>
        </a:p>
      </dgm:t>
    </dgm:pt>
    <dgm:pt modelId="{F56110F2-294C-41F6-A7D5-B756329F0B9D}" type="sibTrans" cxnId="{3000DBFC-CFF4-49A7-8592-019ED904EDB8}">
      <dgm:prSet/>
      <dgm:spPr/>
      <dgm:t>
        <a:bodyPr/>
        <a:lstStyle/>
        <a:p>
          <a:endParaRPr lang="ru-RU"/>
        </a:p>
      </dgm:t>
    </dgm:pt>
    <dgm:pt modelId="{2816D203-545A-4CE6-80A4-7B5BC0B3485C}" type="pres">
      <dgm:prSet presAssocID="{5CD73E1A-5F88-491C-B900-AC30EBA68B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3ADF6D-1AD2-42FE-AD9E-11E925D10172}" type="pres">
      <dgm:prSet presAssocID="{8D78DC4D-956D-40D5-9FEC-2DBA94C82AE6}" presName="composite" presStyleCnt="0"/>
      <dgm:spPr/>
    </dgm:pt>
    <dgm:pt modelId="{6975C68C-BC9B-46EA-8D0E-607E0F066615}" type="pres">
      <dgm:prSet presAssocID="{8D78DC4D-956D-40D5-9FEC-2DBA94C82AE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6BE16-185A-487C-9F95-66A5426309A4}" type="pres">
      <dgm:prSet presAssocID="{8D78DC4D-956D-40D5-9FEC-2DBA94C82AE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DF3B5-6DC3-42B0-B8B0-5CDA07F86DC8}" type="pres">
      <dgm:prSet presAssocID="{1ACDD9C7-C21A-4784-B0F7-E61921CEB752}" presName="space" presStyleCnt="0"/>
      <dgm:spPr/>
    </dgm:pt>
    <dgm:pt modelId="{D5217EFF-4E28-4C9C-BF8A-0AB758F8D7E7}" type="pres">
      <dgm:prSet presAssocID="{6C996057-79E1-4A71-B37B-1B7FE98DA5F4}" presName="composite" presStyleCnt="0"/>
      <dgm:spPr/>
    </dgm:pt>
    <dgm:pt modelId="{E1C4387B-0589-443E-8AA4-F2B8AD4406B2}" type="pres">
      <dgm:prSet presAssocID="{6C996057-79E1-4A71-B37B-1B7FE98DA5F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817EC-605C-45E6-ACF6-65697C501240}" type="pres">
      <dgm:prSet presAssocID="{6C996057-79E1-4A71-B37B-1B7FE98DA5F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0FC8FC-1C5F-4CCB-AC79-316B3C8B85D9}" srcId="{5CD73E1A-5F88-491C-B900-AC30EBA68B58}" destId="{8D78DC4D-956D-40D5-9FEC-2DBA94C82AE6}" srcOrd="0" destOrd="0" parTransId="{BDBE4D78-7C54-46F3-9C42-FFD034A0E078}" sibTransId="{1ACDD9C7-C21A-4784-B0F7-E61921CEB752}"/>
    <dgm:cxn modelId="{A1CDF0DB-B671-4053-ADD4-1591CF2B0698}" type="presOf" srcId="{0816F264-E7B5-408A-839B-753C6D03DC4D}" destId="{80E6BE16-185A-487C-9F95-66A5426309A4}" srcOrd="0" destOrd="0" presId="urn:microsoft.com/office/officeart/2005/8/layout/hList1"/>
    <dgm:cxn modelId="{E2E1EBD0-8818-41ED-9DFD-C96C024CEA0B}" type="presOf" srcId="{8D78DC4D-956D-40D5-9FEC-2DBA94C82AE6}" destId="{6975C68C-BC9B-46EA-8D0E-607E0F066615}" srcOrd="0" destOrd="0" presId="urn:microsoft.com/office/officeart/2005/8/layout/hList1"/>
    <dgm:cxn modelId="{A6D6086C-322A-4D15-AD8C-E38C27104A9C}" srcId="{8D78DC4D-956D-40D5-9FEC-2DBA94C82AE6}" destId="{0816F264-E7B5-408A-839B-753C6D03DC4D}" srcOrd="0" destOrd="0" parTransId="{D44CEDBD-35D5-4C00-AE6D-CF7834C48E5A}" sibTransId="{1BD83BE9-EAA2-4246-98A0-48B4E8EF7475}"/>
    <dgm:cxn modelId="{1DDACEA6-E7DD-430F-9B2A-788A24ECF626}" type="presOf" srcId="{40677B41-A386-4DBF-B246-A88E7A3A1AED}" destId="{CF0817EC-605C-45E6-ACF6-65697C501240}" srcOrd="0" destOrd="0" presId="urn:microsoft.com/office/officeart/2005/8/layout/hList1"/>
    <dgm:cxn modelId="{39F59ACA-124A-4A79-B016-419CF0DD2200}" type="presOf" srcId="{5CD73E1A-5F88-491C-B900-AC30EBA68B58}" destId="{2816D203-545A-4CE6-80A4-7B5BC0B3485C}" srcOrd="0" destOrd="0" presId="urn:microsoft.com/office/officeart/2005/8/layout/hList1"/>
    <dgm:cxn modelId="{D59B9105-9204-449E-BE09-A9C1D17A9E54}" type="presOf" srcId="{6C996057-79E1-4A71-B37B-1B7FE98DA5F4}" destId="{E1C4387B-0589-443E-8AA4-F2B8AD4406B2}" srcOrd="0" destOrd="0" presId="urn:microsoft.com/office/officeart/2005/8/layout/hList1"/>
    <dgm:cxn modelId="{3000DBFC-CFF4-49A7-8592-019ED904EDB8}" srcId="{6C996057-79E1-4A71-B37B-1B7FE98DA5F4}" destId="{40677B41-A386-4DBF-B246-A88E7A3A1AED}" srcOrd="0" destOrd="0" parTransId="{0EC59184-B2DE-4AC3-AC31-8E446FD455D7}" sibTransId="{F56110F2-294C-41F6-A7D5-B756329F0B9D}"/>
    <dgm:cxn modelId="{FFB61315-5518-4568-A200-B4EB94B409BA}" srcId="{5CD73E1A-5F88-491C-B900-AC30EBA68B58}" destId="{6C996057-79E1-4A71-B37B-1B7FE98DA5F4}" srcOrd="1" destOrd="0" parTransId="{8B2AE545-BB02-4959-BDB9-6ED0E6B51835}" sibTransId="{DAD95D2C-A4CE-49C4-9971-5BB6209E934E}"/>
    <dgm:cxn modelId="{39857CB8-6319-4A70-8727-9C7B7AB8B913}" type="presParOf" srcId="{2816D203-545A-4CE6-80A4-7B5BC0B3485C}" destId="{2D3ADF6D-1AD2-42FE-AD9E-11E925D10172}" srcOrd="0" destOrd="0" presId="urn:microsoft.com/office/officeart/2005/8/layout/hList1"/>
    <dgm:cxn modelId="{2E25F428-D5F9-45FA-BB0B-763891AE59CA}" type="presParOf" srcId="{2D3ADF6D-1AD2-42FE-AD9E-11E925D10172}" destId="{6975C68C-BC9B-46EA-8D0E-607E0F066615}" srcOrd="0" destOrd="0" presId="urn:microsoft.com/office/officeart/2005/8/layout/hList1"/>
    <dgm:cxn modelId="{29E364C0-9433-4A2F-A00A-8D8C11A4CEF4}" type="presParOf" srcId="{2D3ADF6D-1AD2-42FE-AD9E-11E925D10172}" destId="{80E6BE16-185A-487C-9F95-66A5426309A4}" srcOrd="1" destOrd="0" presId="urn:microsoft.com/office/officeart/2005/8/layout/hList1"/>
    <dgm:cxn modelId="{04D97395-D1ED-455C-ABE8-B149E261A227}" type="presParOf" srcId="{2816D203-545A-4CE6-80A4-7B5BC0B3485C}" destId="{CA6DF3B5-6DC3-42B0-B8B0-5CDA07F86DC8}" srcOrd="1" destOrd="0" presId="urn:microsoft.com/office/officeart/2005/8/layout/hList1"/>
    <dgm:cxn modelId="{1CB66A3A-F1B3-49E8-9328-9842839B1557}" type="presParOf" srcId="{2816D203-545A-4CE6-80A4-7B5BC0B3485C}" destId="{D5217EFF-4E28-4C9C-BF8A-0AB758F8D7E7}" srcOrd="2" destOrd="0" presId="urn:microsoft.com/office/officeart/2005/8/layout/hList1"/>
    <dgm:cxn modelId="{418DEAD0-4A2D-4370-9219-723471B1A486}" type="presParOf" srcId="{D5217EFF-4E28-4C9C-BF8A-0AB758F8D7E7}" destId="{E1C4387B-0589-443E-8AA4-F2B8AD4406B2}" srcOrd="0" destOrd="0" presId="urn:microsoft.com/office/officeart/2005/8/layout/hList1"/>
    <dgm:cxn modelId="{CAD7C14E-BC52-425D-947D-668CE17DE6BA}" type="presParOf" srcId="{D5217EFF-4E28-4C9C-BF8A-0AB758F8D7E7}" destId="{CF0817EC-605C-45E6-ACF6-65697C5012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5C68C-BC9B-46EA-8D0E-607E0F066615}">
      <dsp:nvSpPr>
        <dsp:cNvPr id="0" name=""/>
        <dsp:cNvSpPr/>
      </dsp:nvSpPr>
      <dsp:spPr>
        <a:xfrm>
          <a:off x="37" y="845212"/>
          <a:ext cx="3631927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Кратковременная</a:t>
          </a:r>
          <a:endParaRPr lang="ru-RU" sz="3000" kern="1200" dirty="0"/>
        </a:p>
      </dsp:txBody>
      <dsp:txXfrm>
        <a:off x="37" y="845212"/>
        <a:ext cx="3631927" cy="864000"/>
      </dsp:txXfrm>
    </dsp:sp>
    <dsp:sp modelId="{80E6BE16-185A-487C-9F95-66A5426309A4}">
      <dsp:nvSpPr>
        <dsp:cNvPr id="0" name=""/>
        <dsp:cNvSpPr/>
      </dsp:nvSpPr>
      <dsp:spPr>
        <a:xfrm>
          <a:off x="37" y="1709212"/>
          <a:ext cx="3631927" cy="20175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сохраняет информацию всего несколько минут</a:t>
          </a:r>
          <a:endParaRPr lang="ru-RU" sz="3000" kern="1200" dirty="0"/>
        </a:p>
      </dsp:txBody>
      <dsp:txXfrm>
        <a:off x="37" y="1709212"/>
        <a:ext cx="3631927" cy="2017575"/>
      </dsp:txXfrm>
    </dsp:sp>
    <dsp:sp modelId="{E1C4387B-0589-443E-8AA4-F2B8AD4406B2}">
      <dsp:nvSpPr>
        <dsp:cNvPr id="0" name=""/>
        <dsp:cNvSpPr/>
      </dsp:nvSpPr>
      <dsp:spPr>
        <a:xfrm>
          <a:off x="4140434" y="845212"/>
          <a:ext cx="3631927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Долговременная</a:t>
          </a:r>
          <a:endParaRPr lang="ru-RU" sz="3000" kern="1200" dirty="0"/>
        </a:p>
      </dsp:txBody>
      <dsp:txXfrm>
        <a:off x="4140434" y="845212"/>
        <a:ext cx="3631927" cy="864000"/>
      </dsp:txXfrm>
    </dsp:sp>
    <dsp:sp modelId="{CF0817EC-605C-45E6-ACF6-65697C501240}">
      <dsp:nvSpPr>
        <dsp:cNvPr id="0" name=""/>
        <dsp:cNvSpPr/>
      </dsp:nvSpPr>
      <dsp:spPr>
        <a:xfrm>
          <a:off x="4140434" y="1709212"/>
          <a:ext cx="3631927" cy="20175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Сохраняет информацию на часы, дни, годы</a:t>
          </a:r>
          <a:endParaRPr lang="ru-RU" sz="3000" kern="1200" dirty="0"/>
        </a:p>
      </dsp:txBody>
      <dsp:txXfrm>
        <a:off x="4140434" y="1709212"/>
        <a:ext cx="3631927" cy="2017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65B-4674-4622-AFBB-33D4631487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BB2C26E-C4A0-4AA9-B101-0E59109ABB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65B-4674-4622-AFBB-33D4631487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C26E-C4A0-4AA9-B101-0E59109AB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65B-4674-4622-AFBB-33D4631487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C26E-C4A0-4AA9-B101-0E59109AB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65B-4674-4622-AFBB-33D4631487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C26E-C4A0-4AA9-B101-0E59109ABB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65B-4674-4622-AFBB-33D4631487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BB2C26E-C4A0-4AA9-B101-0E59109AB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65B-4674-4622-AFBB-33D4631487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C26E-C4A0-4AA9-B101-0E59109ABB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65B-4674-4622-AFBB-33D4631487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C26E-C4A0-4AA9-B101-0E59109ABB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65B-4674-4622-AFBB-33D4631487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C26E-C4A0-4AA9-B101-0E59109AB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65B-4674-4622-AFBB-33D4631487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C26E-C4A0-4AA9-B101-0E59109AB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65B-4674-4622-AFBB-33D4631487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2C26E-C4A0-4AA9-B101-0E59109ABB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65B-4674-4622-AFBB-33D4631487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BB2C26E-C4A0-4AA9-B101-0E59109ABB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5C865B-4674-4622-AFBB-33D4631487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BB2C26E-C4A0-4AA9-B101-0E59109AB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892896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ученицы 2 «А</a:t>
            </a:r>
            <a:r>
              <a:rPr lang="ru-RU" dirty="0"/>
              <a:t>» класса</a:t>
            </a:r>
            <a:endParaRPr lang="ru-RU" dirty="0" smtClean="0"/>
          </a:p>
          <a:p>
            <a:r>
              <a:rPr lang="ru-RU" dirty="0" smtClean="0"/>
              <a:t>АНОО «Ногинская гимназия»</a:t>
            </a:r>
          </a:p>
          <a:p>
            <a:r>
              <a:rPr lang="ru-RU" dirty="0"/>
              <a:t> </a:t>
            </a:r>
            <a:r>
              <a:rPr lang="ru-RU" dirty="0" err="1"/>
              <a:t>Станововой</a:t>
            </a:r>
            <a:r>
              <a:rPr lang="ru-RU" dirty="0"/>
              <a:t> </a:t>
            </a:r>
            <a:r>
              <a:rPr lang="ru-RU" dirty="0" smtClean="0"/>
              <a:t>Виктории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2017 год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быстро и эффективно </a:t>
            </a:r>
            <a:br>
              <a:rPr lang="ru-RU" dirty="0" smtClean="0"/>
            </a:br>
            <a:r>
              <a:rPr lang="ru-RU" dirty="0" smtClean="0"/>
              <a:t>учить стихи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памяти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214942" y="714356"/>
            <a:ext cx="3631927" cy="864000"/>
            <a:chOff x="37" y="845212"/>
            <a:chExt cx="3631927" cy="864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7" y="845212"/>
              <a:ext cx="3631927" cy="864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7" y="845212"/>
              <a:ext cx="3631927" cy="86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121920" rIns="213360" bIns="12192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Образная</a:t>
              </a:r>
              <a:endParaRPr lang="ru-RU" sz="3000" kern="1200" dirty="0"/>
            </a:p>
          </p:txBody>
        </p:sp>
      </p:grpSp>
      <p:pic>
        <p:nvPicPr>
          <p:cNvPr id="22530" name="Picture 2" descr="http://imagebank.grecotel.com/media/PICTURES/userfiles/images/images/CLUBMARINE/clubmarineban11.jpg"/>
          <p:cNvPicPr>
            <a:picLocks noChangeAspect="1" noChangeArrowheads="1"/>
          </p:cNvPicPr>
          <p:nvPr/>
        </p:nvPicPr>
        <p:blipFill>
          <a:blip r:embed="rId2"/>
          <a:srcRect l="30000"/>
          <a:stretch>
            <a:fillRect/>
          </a:stretch>
        </p:blipFill>
        <p:spPr bwMode="auto">
          <a:xfrm>
            <a:off x="571472" y="1714488"/>
            <a:ext cx="2370174" cy="2088000"/>
          </a:xfrm>
          <a:prstGeom prst="rect">
            <a:avLst/>
          </a:prstGeom>
          <a:noFill/>
        </p:spPr>
      </p:pic>
      <p:pic>
        <p:nvPicPr>
          <p:cNvPr id="22532" name="Picture 4" descr="http://www.stihi.ru/pics/2016/11/24/2851.jpg"/>
          <p:cNvPicPr>
            <a:picLocks noChangeAspect="1" noChangeArrowheads="1"/>
          </p:cNvPicPr>
          <p:nvPr/>
        </p:nvPicPr>
        <p:blipFill>
          <a:blip r:embed="rId3"/>
          <a:srcRect l="11396"/>
          <a:stretch>
            <a:fillRect/>
          </a:stretch>
        </p:blipFill>
        <p:spPr bwMode="auto">
          <a:xfrm>
            <a:off x="2000232" y="4500570"/>
            <a:ext cx="2777219" cy="2088000"/>
          </a:xfrm>
          <a:prstGeom prst="rect">
            <a:avLst/>
          </a:prstGeom>
          <a:noFill/>
        </p:spPr>
      </p:pic>
      <p:pic>
        <p:nvPicPr>
          <p:cNvPr id="22534" name="Picture 6" descr="http://mamiverse.com/wp-content/uploads/2014/06/15-Reasons-Your-Kid-Should-be-Meditating-photo4.jpg"/>
          <p:cNvPicPr>
            <a:picLocks noChangeAspect="1" noChangeArrowheads="1"/>
          </p:cNvPicPr>
          <p:nvPr/>
        </p:nvPicPr>
        <p:blipFill>
          <a:blip r:embed="rId4"/>
          <a:srcRect l="29717" t="10654" r="19339" b="25425"/>
          <a:stretch>
            <a:fillRect/>
          </a:stretch>
        </p:blipFill>
        <p:spPr bwMode="auto">
          <a:xfrm>
            <a:off x="6143636" y="1714488"/>
            <a:ext cx="2505600" cy="2088000"/>
          </a:xfrm>
          <a:prstGeom prst="rect">
            <a:avLst/>
          </a:prstGeom>
          <a:noFill/>
        </p:spPr>
      </p:pic>
      <p:pic>
        <p:nvPicPr>
          <p:cNvPr id="22536" name="Picture 8" descr="http://psychologsamara.ru/wp-content/uploads/2016/04/enfant.jpg"/>
          <p:cNvPicPr>
            <a:picLocks noChangeAspect="1" noChangeArrowheads="1"/>
          </p:cNvPicPr>
          <p:nvPr/>
        </p:nvPicPr>
        <p:blipFill>
          <a:blip r:embed="rId5" cstate="print"/>
          <a:srcRect b="13427"/>
          <a:stretch>
            <a:fillRect/>
          </a:stretch>
        </p:blipFill>
        <p:spPr bwMode="auto">
          <a:xfrm>
            <a:off x="3946650" y="1714488"/>
            <a:ext cx="1607891" cy="2088000"/>
          </a:xfrm>
          <a:prstGeom prst="rect">
            <a:avLst/>
          </a:prstGeom>
          <a:noFill/>
        </p:spPr>
      </p:pic>
      <p:pic>
        <p:nvPicPr>
          <p:cNvPr id="22538" name="Picture 10" descr="http://cs627318.vk.me/v627318397/1d6f9/9x1FBG0JheU.jpg"/>
          <p:cNvPicPr>
            <a:picLocks noChangeAspect="1" noChangeArrowheads="1"/>
          </p:cNvPicPr>
          <p:nvPr/>
        </p:nvPicPr>
        <p:blipFill>
          <a:blip r:embed="rId6"/>
          <a:srcRect l="18061" r="21145"/>
          <a:stretch>
            <a:fillRect/>
          </a:stretch>
        </p:blipFill>
        <p:spPr bwMode="auto">
          <a:xfrm>
            <a:off x="4929190" y="4500570"/>
            <a:ext cx="2331137" cy="208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8596" y="5359904"/>
            <a:ext cx="150019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Зрительная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57224" y="4000504"/>
            <a:ext cx="12144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Вкусовая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286644" y="4000504"/>
            <a:ext cx="12144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Слуховая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857620" y="4000504"/>
            <a:ext cx="17859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Обонятельная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358082" y="5359904"/>
            <a:ext cx="150019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Тактильная</a:t>
            </a:r>
            <a:endParaRPr lang="ru-RU" dirty="0"/>
          </a:p>
        </p:txBody>
      </p:sp>
      <p:sp>
        <p:nvSpPr>
          <p:cNvPr id="17" name="Выгнутая влево стрелка 16"/>
          <p:cNvSpPr/>
          <p:nvPr/>
        </p:nvSpPr>
        <p:spPr>
          <a:xfrm rot="10269797" flipH="1">
            <a:off x="337692" y="3462283"/>
            <a:ext cx="488527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10269797" flipH="1">
            <a:off x="3338088" y="3462285"/>
            <a:ext cx="488527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 rot="10269797">
            <a:off x="8481396" y="3465237"/>
            <a:ext cx="526981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 flipH="1">
            <a:off x="7358082" y="5715016"/>
            <a:ext cx="488527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1428728" y="5715016"/>
            <a:ext cx="500066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443418" cy="45720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Содержание словесно-логической памяти – наши мысли</a:t>
            </a:r>
            <a:endParaRPr lang="en-US" b="1" dirty="0" smtClean="0"/>
          </a:p>
          <a:p>
            <a:r>
              <a:rPr lang="ru-RU" dirty="0" smtClean="0"/>
              <a:t>Именно с помощью словесно-логической памяти мы учим то, что задают нам учителя</a:t>
            </a:r>
          </a:p>
          <a:p>
            <a:r>
              <a:rPr lang="ru-RU" dirty="0" smtClean="0"/>
              <a:t>Если же мы повторяем не задумываясь, то это механическая память или зубрёжка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286380" y="1466863"/>
            <a:ext cx="3631927" cy="864000"/>
            <a:chOff x="37" y="845212"/>
            <a:chExt cx="3631927" cy="864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7" y="845212"/>
              <a:ext cx="3631927" cy="864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7" y="845212"/>
              <a:ext cx="3631927" cy="86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121920" rIns="213360" bIns="12192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Словесно-логическая</a:t>
              </a:r>
              <a:endParaRPr lang="ru-RU" sz="3000" kern="1200" dirty="0"/>
            </a:p>
          </p:txBody>
        </p:sp>
      </p:grpSp>
      <p:pic>
        <p:nvPicPr>
          <p:cNvPr id="23554" name="Picture 2" descr="http://img-fotki.yandex.ru/get/117578/230484126.1731/0_1ed9b2_18e8fa4d_orig.jpg.jpg"/>
          <p:cNvPicPr>
            <a:picLocks noChangeAspect="1" noChangeArrowheads="1"/>
          </p:cNvPicPr>
          <p:nvPr/>
        </p:nvPicPr>
        <p:blipFill>
          <a:blip r:embed="rId2"/>
          <a:srcRect l="25715" r="19642"/>
          <a:stretch>
            <a:fillRect/>
          </a:stretch>
        </p:blipFill>
        <p:spPr bwMode="auto">
          <a:xfrm>
            <a:off x="5286380" y="2538433"/>
            <a:ext cx="3643338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тестирования </a:t>
            </a:r>
            <a:r>
              <a:rPr lang="ru-RU" dirty="0" smtClean="0"/>
              <a:t>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319355"/>
            <a:ext cx="417646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Разделение учеников </a:t>
            </a:r>
          </a:p>
          <a:p>
            <a:pPr marL="0" indent="0">
              <a:buNone/>
            </a:pPr>
            <a:r>
              <a:rPr lang="ru-RU" dirty="0" smtClean="0"/>
              <a:t>2 «А» класса по типам восприятия информации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75053932"/>
              </p:ext>
            </p:extLst>
          </p:nvPr>
        </p:nvGraphicFramePr>
        <p:xfrm>
          <a:off x="4716016" y="2708920"/>
          <a:ext cx="388843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тестирования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 smtClean="0"/>
              <a:t>Анкетирование показало, что большая часть учащихся является </a:t>
            </a:r>
            <a:r>
              <a:rPr lang="ru-RU" sz="2000" dirty="0" err="1" smtClean="0"/>
              <a:t>визуалами</a:t>
            </a:r>
            <a:r>
              <a:rPr lang="ru-RU" sz="2000" dirty="0" smtClean="0"/>
              <a:t>, именно такие способы запоминания они используют</a:t>
            </a:r>
            <a:endParaRPr lang="en-US" sz="2000" dirty="0" smtClean="0"/>
          </a:p>
          <a:p>
            <a:r>
              <a:rPr lang="ru-RU" sz="2000" dirty="0" err="1" smtClean="0"/>
              <a:t>Большиство</a:t>
            </a:r>
            <a:r>
              <a:rPr lang="ru-RU" sz="2000" dirty="0" smtClean="0"/>
              <a:t> учеников «зубрят» стихотворения</a:t>
            </a:r>
          </a:p>
          <a:p>
            <a:r>
              <a:rPr lang="ru-RU" sz="2000" dirty="0" smtClean="0"/>
              <a:t>Большая часть учеников учат 4 четверостишия 25 минут, 15% - учат около часа</a:t>
            </a:r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00100" y="3786190"/>
          <a:ext cx="6929486" cy="293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Памятка «Учи стихи легко!»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После обработки результатов тестирования и анкетирования и сбора информации в литературе и интернете, я разработала памятку для учеников «Учи стихи легко!»</a:t>
            </a:r>
          </a:p>
          <a:p>
            <a:r>
              <a:rPr lang="ru-RU" dirty="0" smtClean="0"/>
              <a:t>В ней изложены основные правила и приемы более простого запоминания стихотворений на основе особенностей восприятия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Памятка «Учи стихи легко!»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38" cy="5400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во 2 «А» классе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Экспериментируем с разными приемами легкого запоминания стихотворений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9" t="8281" r="25904"/>
          <a:stretch/>
        </p:blipFill>
        <p:spPr>
          <a:xfrm>
            <a:off x="251520" y="2452418"/>
            <a:ext cx="3424553" cy="35688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73" r="12275"/>
          <a:stretch/>
        </p:blipFill>
        <p:spPr>
          <a:xfrm>
            <a:off x="3923928" y="2452418"/>
            <a:ext cx="4944437" cy="3568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во 2 «А» классе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пиктограм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2" t="15662" r="32064" b="7725"/>
          <a:stretch/>
        </p:blipFill>
        <p:spPr>
          <a:xfrm>
            <a:off x="5697757" y="3383553"/>
            <a:ext cx="3411445" cy="3293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84" t="11217" r="27461" b="17460"/>
          <a:stretch/>
        </p:blipFill>
        <p:spPr>
          <a:xfrm>
            <a:off x="2195736" y="1979892"/>
            <a:ext cx="3717347" cy="30332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87" t="12063" r="28730"/>
          <a:stretch/>
        </p:blipFill>
        <p:spPr>
          <a:xfrm>
            <a:off x="395536" y="3362468"/>
            <a:ext cx="2936394" cy="32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Эксперимент во 2 «А» классе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56792"/>
            <a:ext cx="4187552" cy="31406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284984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16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Эксперимент во 2 «А» классе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97" t="14443" r="22446" b="3244"/>
          <a:stretch/>
        </p:blipFill>
        <p:spPr bwMode="auto">
          <a:xfrm>
            <a:off x="6043700" y="2799504"/>
            <a:ext cx="2848780" cy="343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61" r="27738"/>
          <a:stretch/>
        </p:blipFill>
        <p:spPr bwMode="auto">
          <a:xfrm>
            <a:off x="179512" y="2783051"/>
            <a:ext cx="2685143" cy="345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95" t="2498" r="26046" b="4523"/>
          <a:stretch/>
        </p:blipFill>
        <p:spPr bwMode="auto">
          <a:xfrm>
            <a:off x="3131840" y="2783051"/>
            <a:ext cx="2670629" cy="345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Метод логического запоминания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98047" y="2099853"/>
            <a:ext cx="648072" cy="7357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43118" y="2117189"/>
            <a:ext cx="648072" cy="7357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144054" y="2119728"/>
            <a:ext cx="648072" cy="7357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02789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42908" y="1571612"/>
            <a:ext cx="3929058" cy="378621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Ученые экспериментально доказали, что каждый человек обладает феноменальной памятью</a:t>
            </a:r>
          </a:p>
        </p:txBody>
      </p:sp>
      <p:pic>
        <p:nvPicPr>
          <p:cNvPr id="1026" name="Picture 2" descr="http://cs311624.vk.me/v311624057/138b/gMsOnT__L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00174"/>
            <a:ext cx="5110158" cy="51101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286256"/>
            <a:ext cx="30003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/>
              <a:t>Только используем мы от </a:t>
            </a:r>
            <a:r>
              <a:rPr lang="ru-RU" sz="2800" b="1" dirty="0" smtClean="0">
                <a:solidFill>
                  <a:srgbClr val="FF0000"/>
                </a:solidFill>
              </a:rPr>
              <a:t>3% до 8% </a:t>
            </a:r>
            <a:r>
              <a:rPr lang="ru-RU" sz="2800" b="1" dirty="0" smtClean="0"/>
              <a:t>возможностей своей памяти</a:t>
            </a:r>
            <a:endParaRPr lang="ru-RU" sz="2800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ru-RU" dirty="0" smtClean="0"/>
              <a:t>Уникальный мозг человека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эксперимента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среднем одно четверостишие ученики запоминали за 5-7 минут</a:t>
            </a:r>
          </a:p>
          <a:p>
            <a:r>
              <a:rPr lang="ru-RU" dirty="0" smtClean="0"/>
              <a:t>Учащиеся попробовали разные способы и смогли выбрать подходящий именно для себя</a:t>
            </a:r>
          </a:p>
          <a:p>
            <a:r>
              <a:rPr lang="ru-RU" dirty="0" smtClean="0"/>
              <a:t>Спустя 3 дня ученики легко вспомнили стихотворение даже без рисунков-подсказок или других приемов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Гипотеза полностью подтвердилась: есть способы, которые облегчают запоминание.</a:t>
            </a:r>
          </a:p>
          <a:p>
            <a:r>
              <a:rPr lang="ru-RU" dirty="0" smtClean="0"/>
              <a:t>Существуют свои приемы для </a:t>
            </a:r>
            <a:r>
              <a:rPr lang="ru-RU" dirty="0" err="1" smtClean="0"/>
              <a:t>визуалов</a:t>
            </a:r>
            <a:r>
              <a:rPr lang="ru-RU" dirty="0" smtClean="0"/>
              <a:t>, </a:t>
            </a:r>
            <a:r>
              <a:rPr lang="ru-RU" dirty="0" err="1" smtClean="0"/>
              <a:t>аудиалов</a:t>
            </a:r>
            <a:r>
              <a:rPr lang="ru-RU" dirty="0" smtClean="0"/>
              <a:t> и </a:t>
            </a:r>
            <a:r>
              <a:rPr lang="ru-RU" dirty="0" err="1" smtClean="0"/>
              <a:t>кинестетиков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Мне удалось найти различные приемы и даже опробовать их не только на себе, но и на одноклассниках в ходе эксперимента</a:t>
            </a:r>
          </a:p>
          <a:p>
            <a:r>
              <a:rPr lang="ru-RU" dirty="0" smtClean="0"/>
              <a:t>В ходе исследования я составила памятку с разными приемами запоминания, которую мои одноклассники смогут использовать в дальнейшей учебе.</a:t>
            </a:r>
          </a:p>
        </p:txBody>
      </p:sp>
      <p:pic>
        <p:nvPicPr>
          <p:cNvPr id="24578" name="Picture 2" descr="http://education.simcat.ru/school50/img/1275141689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929198"/>
            <a:ext cx="1714512" cy="171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восприятия</a:t>
            </a:r>
            <a:endParaRPr lang="ru-RU" dirty="0"/>
          </a:p>
        </p:txBody>
      </p:sp>
      <p:pic>
        <p:nvPicPr>
          <p:cNvPr id="15362" name="Picture 2" descr="http://pomoschryadom.ru/content-files/uploads/reprezentativnaya-sist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667500" cy="40005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371475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ВИЗУАЛ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86578" y="371475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АУДИАЛ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571501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КИНЕСТЕТИК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gorodsmeha.ru/wp-content/uploads/2015/03/12.jpg"/>
          <p:cNvPicPr>
            <a:picLocks noChangeAspect="1" noChangeArrowheads="1"/>
          </p:cNvPicPr>
          <p:nvPr/>
        </p:nvPicPr>
        <p:blipFill>
          <a:blip r:embed="rId2"/>
          <a:srcRect l="6667" r="13333"/>
          <a:stretch>
            <a:fillRect/>
          </a:stretch>
        </p:blipFill>
        <p:spPr bwMode="auto">
          <a:xfrm>
            <a:off x="5038749" y="1285860"/>
            <a:ext cx="3962407" cy="37147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371980" cy="31242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Все чаще задают учить стихи</a:t>
            </a:r>
          </a:p>
          <a:p>
            <a:r>
              <a:rPr lang="ru-RU" dirty="0" smtClean="0"/>
              <a:t>Многие учащиеся тратят на запоминание 4 четверостиший час и больше</a:t>
            </a:r>
          </a:p>
          <a:p>
            <a:r>
              <a:rPr lang="ru-RU" dirty="0" smtClean="0"/>
              <a:t>Объем информации для запоминания растет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5500702"/>
            <a:ext cx="7772400" cy="11239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Тема: «Как быстро и эффективно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учить стихи»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143108" y="4786322"/>
            <a:ext cx="178595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и </a:t>
            </a:r>
            <a:r>
              <a:rPr lang="ru-RU" dirty="0" err="1" smtClean="0"/>
              <a:t>гипозета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7772400" cy="342902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Проблемы исследования</a:t>
            </a:r>
            <a:r>
              <a:rPr lang="ru-RU" sz="2400" dirty="0" smtClean="0"/>
              <a:t>:</a:t>
            </a:r>
          </a:p>
          <a:p>
            <a:pPr lvl="1"/>
            <a:r>
              <a:rPr lang="ru-RU" dirty="0" smtClean="0"/>
              <a:t>Существуют ли способы, которые облегчают запоминание стихотворений?</a:t>
            </a:r>
          </a:p>
          <a:p>
            <a:pPr lvl="1"/>
            <a:r>
              <a:rPr lang="ru-RU" dirty="0" smtClean="0"/>
              <a:t>Зависят ли способы запоминания от особенностей восприятия информации: </a:t>
            </a:r>
            <a:r>
              <a:rPr lang="ru-RU" dirty="0" err="1" smtClean="0"/>
              <a:t>аудиал</a:t>
            </a:r>
            <a:r>
              <a:rPr lang="ru-RU" dirty="0" smtClean="0"/>
              <a:t>, </a:t>
            </a:r>
            <a:r>
              <a:rPr lang="ru-RU" dirty="0" err="1" smtClean="0"/>
              <a:t>визуал</a:t>
            </a:r>
            <a:r>
              <a:rPr lang="ru-RU" dirty="0" smtClean="0"/>
              <a:t>? </a:t>
            </a:r>
            <a:endParaRPr lang="ru-RU" sz="1800" dirty="0"/>
          </a:p>
        </p:txBody>
      </p:sp>
      <p:pic>
        <p:nvPicPr>
          <p:cNvPr id="17410" name="Picture 2" descr="http://image.subscribe.ru/list/digest/children/im_20110124130511_13083.jpg"/>
          <p:cNvPicPr>
            <a:picLocks noChangeAspect="1" noChangeArrowheads="1"/>
          </p:cNvPicPr>
          <p:nvPr/>
        </p:nvPicPr>
        <p:blipFill>
          <a:blip r:embed="rId2"/>
          <a:srcRect l="7692" r="5769"/>
          <a:stretch>
            <a:fillRect/>
          </a:stretch>
        </p:blipFill>
        <p:spPr bwMode="auto">
          <a:xfrm>
            <a:off x="5715008" y="3857628"/>
            <a:ext cx="3214710" cy="185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3786190"/>
            <a:ext cx="55721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Гипотеза.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Я предполагаю, что существуют особые способы и приемы, которые позволяют не просто зазубривать стихотворения, а осознанно запоминать их, причем делают процесс запоминания быстрее и легче.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 – найти, изучить и опробовать приёмы, которые могут улучшить запоминание стихотворений.</a:t>
            </a:r>
          </a:p>
          <a:p>
            <a:r>
              <a:rPr lang="ru-RU" b="1" dirty="0" smtClean="0"/>
              <a:t>Задачи исследования:</a:t>
            </a:r>
            <a:endParaRPr lang="ru-RU" dirty="0" smtClean="0"/>
          </a:p>
          <a:p>
            <a:pPr marL="777240" lvl="1" indent="-457200">
              <a:buFont typeface="+mj-lt"/>
              <a:buAutoNum type="arabicPeriod"/>
            </a:pPr>
            <a:r>
              <a:rPr lang="ru-RU" dirty="0" smtClean="0"/>
              <a:t>рассмотреть виды памяти;</a:t>
            </a:r>
          </a:p>
          <a:p>
            <a:pPr marL="777240" lvl="1" indent="-457200">
              <a:buFont typeface="+mj-lt"/>
              <a:buAutoNum type="arabicPeriod"/>
            </a:pPr>
            <a:r>
              <a:rPr lang="ru-RU" dirty="0" smtClean="0"/>
              <a:t>изучить основные приемы для запоминания стихотворений;</a:t>
            </a:r>
          </a:p>
          <a:p>
            <a:pPr marL="777240" lvl="1" indent="-457200">
              <a:buFont typeface="+mj-lt"/>
              <a:buAutoNum type="arabicPeriod"/>
            </a:pPr>
            <a:r>
              <a:rPr lang="ru-RU" dirty="0" smtClean="0"/>
              <a:t>исследовать некоторые особенности памяти младших школьников, используя методы опроса и эксперимента;</a:t>
            </a:r>
          </a:p>
          <a:p>
            <a:pPr marL="777240" lvl="1" indent="-457200">
              <a:buFont typeface="+mj-lt"/>
              <a:buAutoNum type="arabicPeriod"/>
            </a:pPr>
            <a:r>
              <a:rPr lang="ru-RU" dirty="0" smtClean="0"/>
              <a:t>попробовать на практике некоторые приемы запоминания.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устроена наша память?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Память</a:t>
            </a:r>
            <a:r>
              <a:rPr lang="ru-RU" dirty="0" smtClean="0"/>
              <a:t> – это сложный процесс, он включает в себя такие компоненты:</a:t>
            </a:r>
          </a:p>
          <a:p>
            <a:pPr lvl="1"/>
            <a:r>
              <a:rPr lang="ru-RU" i="1" dirty="0" smtClean="0"/>
              <a:t>запоминание, </a:t>
            </a:r>
          </a:p>
          <a:p>
            <a:pPr lvl="1"/>
            <a:r>
              <a:rPr lang="ru-RU" i="1" dirty="0" smtClean="0"/>
              <a:t>сохранение, </a:t>
            </a:r>
          </a:p>
          <a:p>
            <a:pPr lvl="1"/>
            <a:r>
              <a:rPr lang="ru-RU" i="1" dirty="0" smtClean="0"/>
              <a:t>узнавание, </a:t>
            </a:r>
          </a:p>
          <a:p>
            <a:pPr lvl="1"/>
            <a:r>
              <a:rPr lang="ru-RU" i="1" dirty="0" smtClean="0"/>
              <a:t>воспроизведение,</a:t>
            </a:r>
          </a:p>
          <a:p>
            <a:pPr lvl="1"/>
            <a:r>
              <a:rPr lang="ru-RU" i="1" dirty="0" smtClean="0"/>
              <a:t>забывание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Память</a:t>
            </a:r>
            <a:r>
              <a:rPr lang="ru-RU" dirty="0" smtClean="0"/>
              <a:t> – это способность сохранять, а в нужный момент и воспроизводить то, что человек видел, слышал, читал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памяти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485367000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памяти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00034" y="1714488"/>
            <a:ext cx="3631927" cy="864000"/>
            <a:chOff x="37" y="845212"/>
            <a:chExt cx="3631927" cy="864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7" y="845212"/>
              <a:ext cx="3631927" cy="864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7" y="845212"/>
              <a:ext cx="3631927" cy="86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121920" rIns="213360" bIns="12192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Двигательная</a:t>
              </a:r>
              <a:endParaRPr lang="ru-RU" sz="30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857752" y="1714488"/>
            <a:ext cx="3631927" cy="864000"/>
            <a:chOff x="37" y="845212"/>
            <a:chExt cx="3631927" cy="864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7" y="845212"/>
              <a:ext cx="3631927" cy="864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37" y="845212"/>
              <a:ext cx="3631927" cy="86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121920" rIns="213360" bIns="12192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Эмоциональная</a:t>
              </a:r>
              <a:endParaRPr lang="ru-RU" sz="3000" kern="1200" dirty="0"/>
            </a:p>
          </p:txBody>
        </p:sp>
      </p:grpSp>
      <p:pic>
        <p:nvPicPr>
          <p:cNvPr id="19458" name="Picture 2" descr="https://expertbeacon.com/sites/default/files/how_to_parent_siblings_of_a_child_with_an_autistic_spectrum_disorder.jpg"/>
          <p:cNvPicPr>
            <a:picLocks noChangeAspect="1" noChangeArrowheads="1"/>
          </p:cNvPicPr>
          <p:nvPr/>
        </p:nvPicPr>
        <p:blipFill>
          <a:blip r:embed="rId2" cstate="print"/>
          <a:srcRect l="15440" t="12500" r="31709"/>
          <a:stretch>
            <a:fillRect/>
          </a:stretch>
        </p:blipFill>
        <p:spPr bwMode="auto">
          <a:xfrm>
            <a:off x="571472" y="2643182"/>
            <a:ext cx="3373601" cy="3714752"/>
          </a:xfrm>
          <a:prstGeom prst="rect">
            <a:avLst/>
          </a:prstGeom>
          <a:noFill/>
        </p:spPr>
      </p:pic>
      <p:pic>
        <p:nvPicPr>
          <p:cNvPr id="19460" name="Picture 4" descr="http://finecooks.com/images/2012/04/bigstock_Surprised_Girl_1694463-490x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857496"/>
            <a:ext cx="2786082" cy="3525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463</TotalTime>
  <Words>520</Words>
  <Application>Microsoft Office PowerPoint</Application>
  <PresentationFormat>Экран (4:3)</PresentationFormat>
  <Paragraphs>93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Как быстро и эффективно  учить стихи</vt:lpstr>
      <vt:lpstr>Уникальный мозг человека</vt:lpstr>
      <vt:lpstr>Типы восприятия</vt:lpstr>
      <vt:lpstr>Актуальность исследования</vt:lpstr>
      <vt:lpstr>Проблемы и гипозета</vt:lpstr>
      <vt:lpstr>Цель и задачи</vt:lpstr>
      <vt:lpstr>Как устроена наша память?</vt:lpstr>
      <vt:lpstr>Виды памяти</vt:lpstr>
      <vt:lpstr>Виды памяти</vt:lpstr>
      <vt:lpstr>Виды памяти</vt:lpstr>
      <vt:lpstr>Виды памяти</vt:lpstr>
      <vt:lpstr>Результаты тестирования учащихся</vt:lpstr>
      <vt:lpstr>Результаты тестирования учащихся</vt:lpstr>
      <vt:lpstr>Памятка «Учи стихи легко!»</vt:lpstr>
      <vt:lpstr>Памятка «Учи стихи легко!»</vt:lpstr>
      <vt:lpstr>Эксперимент во 2 «А» классе</vt:lpstr>
      <vt:lpstr>Эксперимент во 2 «А» классе</vt:lpstr>
      <vt:lpstr>Эксперимент во 2 «А» классе</vt:lpstr>
      <vt:lpstr>Эксперимент во 2 «А» классе</vt:lpstr>
      <vt:lpstr>Итоги эксперимента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быстро и эффективно  учить стихи</dc:title>
  <dc:creator>Belkova</dc:creator>
  <cp:lastModifiedBy>Belkova</cp:lastModifiedBy>
  <cp:revision>25</cp:revision>
  <dcterms:created xsi:type="dcterms:W3CDTF">2017-02-03T11:25:14Z</dcterms:created>
  <dcterms:modified xsi:type="dcterms:W3CDTF">2017-02-06T10:39:49Z</dcterms:modified>
</cp:coreProperties>
</file>